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417" r:id="rId3"/>
    <p:sldId id="428" r:id="rId4"/>
    <p:sldId id="418" r:id="rId5"/>
    <p:sldId id="429" r:id="rId6"/>
    <p:sldId id="400" r:id="rId7"/>
    <p:sldId id="430" r:id="rId8"/>
  </p:sldIdLst>
  <p:sldSz cx="15122525" cy="10441305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F987"/>
    <a:srgbClr val="5204BB"/>
    <a:srgbClr val="DF06F8"/>
    <a:srgbClr val="FAEBC6"/>
    <a:srgbClr val="FFFC8F"/>
    <a:srgbClr val="F7E6E0"/>
    <a:srgbClr val="FFFEA7"/>
    <a:srgbClr val="DF901F"/>
    <a:srgbClr val="000000"/>
    <a:srgbClr val="096D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90"/>
    <p:restoredTop sz="95441"/>
  </p:normalViewPr>
  <p:slideViewPr>
    <p:cSldViewPr showGuides="1">
      <p:cViewPr varScale="1">
        <p:scale>
          <a:sx n="56" d="100"/>
          <a:sy n="56" d="100"/>
        </p:scale>
        <p:origin x="-900" y="-96"/>
      </p:cViewPr>
      <p:guideLst>
        <p:guide orient="horz" pos="1073"/>
        <p:guide pos="2408"/>
        <p:guide pos="2819"/>
        <p:guide orient="horz" pos="5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46150" y="685800"/>
            <a:ext cx="49657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p>
            <a:pPr lvl="0" algn="r" eaLnBrk="1" fontAlgn="base" hangingPunct="1"/>
            <a:fld id="{9A0DB2DC-4C9A-4742-B13C-FB6460FD3503}" type="slidenum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z="1200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890316" y="1708798"/>
            <a:ext cx="11341894" cy="3635121"/>
          </a:xfrm>
        </p:spPr>
        <p:txBody>
          <a:bodyPr anchor="b"/>
          <a:lstStyle>
            <a:lvl1pPr algn="ctr">
              <a:defRPr sz="7440"/>
            </a:lvl1pPr>
          </a:lstStyle>
          <a:p>
            <a:pPr fontAlgn="base"/>
            <a:r>
              <a:rPr lang="zh-CN" altLang="en-US" sz="744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90316" y="5484103"/>
            <a:ext cx="11341894" cy="2520898"/>
          </a:xfrm>
        </p:spPr>
        <p:txBody>
          <a:bodyPr/>
          <a:lstStyle>
            <a:lvl1pPr marL="0" indent="0" algn="ctr">
              <a:buNone/>
              <a:defRPr sz="2975"/>
            </a:lvl1pPr>
            <a:lvl2pPr marL="567055" indent="0" algn="ctr">
              <a:buNone/>
              <a:defRPr sz="2480"/>
            </a:lvl2pPr>
            <a:lvl3pPr marL="1134110" indent="0" algn="ctr">
              <a:buNone/>
              <a:defRPr sz="2235"/>
            </a:lvl3pPr>
            <a:lvl4pPr marL="1701165" indent="0" algn="ctr">
              <a:buNone/>
              <a:defRPr sz="1985"/>
            </a:lvl4pPr>
            <a:lvl5pPr marL="2268220" indent="0" algn="ctr">
              <a:buNone/>
              <a:defRPr sz="1985"/>
            </a:lvl5pPr>
            <a:lvl6pPr marL="2835275" indent="0" algn="ctr">
              <a:buNone/>
              <a:defRPr sz="1985"/>
            </a:lvl6pPr>
            <a:lvl7pPr marL="3402330" indent="0" algn="ctr">
              <a:buNone/>
              <a:defRPr sz="1985"/>
            </a:lvl7pPr>
            <a:lvl8pPr marL="3969385" indent="0" algn="ctr">
              <a:buNone/>
              <a:defRPr sz="1985"/>
            </a:lvl8pPr>
            <a:lvl9pPr marL="4536440" indent="0" algn="ctr">
              <a:buNone/>
              <a:defRPr sz="1985"/>
            </a:lvl9pPr>
          </a:lstStyle>
          <a:p>
            <a:pPr fontAlgn="base"/>
            <a:r>
              <a:rPr lang="zh-CN" altLang="en-US" sz="2975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964069" y="417513"/>
            <a:ext cx="3402806" cy="8909050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55650" y="417513"/>
            <a:ext cx="10011155" cy="8909050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31797" y="2603076"/>
            <a:ext cx="13043178" cy="4343292"/>
          </a:xfrm>
        </p:spPr>
        <p:txBody>
          <a:bodyPr anchor="b"/>
          <a:lstStyle>
            <a:lvl1pPr>
              <a:defRPr sz="7440"/>
            </a:lvl1pPr>
          </a:lstStyle>
          <a:p>
            <a:pPr fontAlgn="base"/>
            <a:r>
              <a:rPr lang="zh-CN" altLang="en-US" sz="744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31797" y="6987457"/>
            <a:ext cx="13043178" cy="2284035"/>
          </a:xfrm>
        </p:spPr>
        <p:txBody>
          <a:bodyPr/>
          <a:lstStyle>
            <a:lvl1pPr marL="0" indent="0">
              <a:buNone/>
              <a:defRPr sz="2975">
                <a:solidFill>
                  <a:schemeClr val="tx1">
                    <a:tint val="75000"/>
                  </a:schemeClr>
                </a:solidFill>
              </a:defRPr>
            </a:lvl1pPr>
            <a:lvl2pPr marL="567055" indent="0">
              <a:buNone/>
              <a:defRPr sz="2480">
                <a:solidFill>
                  <a:schemeClr val="tx1">
                    <a:tint val="75000"/>
                  </a:schemeClr>
                </a:solidFill>
              </a:defRPr>
            </a:lvl2pPr>
            <a:lvl3pPr marL="1134110" indent="0">
              <a:buNone/>
              <a:defRPr sz="2235">
                <a:solidFill>
                  <a:schemeClr val="tx1">
                    <a:tint val="75000"/>
                  </a:schemeClr>
                </a:solidFill>
              </a:defRPr>
            </a:lvl3pPr>
            <a:lvl4pPr marL="1701165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4pPr>
            <a:lvl5pPr marL="226822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5pPr>
            <a:lvl6pPr marL="2835275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6pPr>
            <a:lvl7pPr marL="340233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7pPr>
            <a:lvl8pPr marL="3969385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8pPr>
            <a:lvl9pPr marL="453644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z="297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55650" y="2436813"/>
            <a:ext cx="6669500" cy="68897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697375" y="2436813"/>
            <a:ext cx="6669500" cy="68897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1643" y="555903"/>
            <a:ext cx="13043178" cy="201817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472032" y="2707672"/>
            <a:ext cx="6045009" cy="1254406"/>
          </a:xfrm>
        </p:spPr>
        <p:txBody>
          <a:bodyPr anchor="ctr"/>
          <a:lstStyle>
            <a:lvl1pPr marL="0" indent="0">
              <a:buNone/>
              <a:defRPr sz="3475"/>
            </a:lvl1pPr>
            <a:lvl2pPr marL="567055" indent="0">
              <a:buNone/>
              <a:defRPr sz="2975"/>
            </a:lvl2pPr>
            <a:lvl3pPr marL="1134110" indent="0">
              <a:buNone/>
              <a:defRPr sz="2480"/>
            </a:lvl3pPr>
            <a:lvl4pPr marL="1701165" indent="0">
              <a:buNone/>
              <a:defRPr sz="2235"/>
            </a:lvl4pPr>
            <a:lvl5pPr marL="2268220" indent="0">
              <a:buNone/>
              <a:defRPr sz="2235"/>
            </a:lvl5pPr>
            <a:lvl6pPr marL="2835275" indent="0">
              <a:buNone/>
              <a:defRPr sz="2235"/>
            </a:lvl6pPr>
            <a:lvl7pPr marL="3402330" indent="0">
              <a:buNone/>
              <a:defRPr sz="2235"/>
            </a:lvl7pPr>
            <a:lvl8pPr marL="3969385" indent="0">
              <a:buNone/>
              <a:defRPr sz="2235"/>
            </a:lvl8pPr>
            <a:lvl9pPr marL="4536440" indent="0">
              <a:buNone/>
              <a:defRPr sz="2235"/>
            </a:lvl9pPr>
          </a:lstStyle>
          <a:p>
            <a:pPr lvl="0" fontAlgn="base"/>
            <a:r>
              <a:rPr lang="zh-CN" altLang="en-US" sz="347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472032" y="4058040"/>
            <a:ext cx="6045009" cy="536572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7760884" y="2707672"/>
            <a:ext cx="6074780" cy="1254406"/>
          </a:xfrm>
        </p:spPr>
        <p:txBody>
          <a:bodyPr anchor="ctr"/>
          <a:lstStyle>
            <a:lvl1pPr marL="0" indent="0">
              <a:buNone/>
              <a:defRPr sz="3475"/>
            </a:lvl1pPr>
            <a:lvl2pPr marL="567055" indent="0">
              <a:buNone/>
              <a:defRPr sz="2975"/>
            </a:lvl2pPr>
            <a:lvl3pPr marL="1134110" indent="0">
              <a:buNone/>
              <a:defRPr sz="2480"/>
            </a:lvl3pPr>
            <a:lvl4pPr marL="1701165" indent="0">
              <a:buNone/>
              <a:defRPr sz="2235"/>
            </a:lvl4pPr>
            <a:lvl5pPr marL="2268220" indent="0">
              <a:buNone/>
              <a:defRPr sz="2235"/>
            </a:lvl5pPr>
            <a:lvl6pPr marL="2835275" indent="0">
              <a:buNone/>
              <a:defRPr sz="2235"/>
            </a:lvl6pPr>
            <a:lvl7pPr marL="3402330" indent="0">
              <a:buNone/>
              <a:defRPr sz="2235"/>
            </a:lvl7pPr>
            <a:lvl8pPr marL="3969385" indent="0">
              <a:buNone/>
              <a:defRPr sz="2235"/>
            </a:lvl8pPr>
            <a:lvl9pPr marL="4536440" indent="0">
              <a:buNone/>
              <a:defRPr sz="2235"/>
            </a:lvl9pPr>
          </a:lstStyle>
          <a:p>
            <a:pPr lvl="0" fontAlgn="base"/>
            <a:r>
              <a:rPr lang="zh-CN" altLang="en-US" sz="347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7760884" y="4058040"/>
            <a:ext cx="6074780" cy="5365722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1643" y="696087"/>
            <a:ext cx="4877408" cy="2436305"/>
          </a:xfrm>
        </p:spPr>
        <p:txBody>
          <a:bodyPr anchor="b"/>
          <a:lstStyle>
            <a:lvl1pPr>
              <a:defRPr sz="3970"/>
            </a:lvl1pPr>
          </a:lstStyle>
          <a:p>
            <a:pPr fontAlgn="base"/>
            <a:r>
              <a:rPr lang="zh-CN" altLang="en-US" sz="397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29043" y="1503355"/>
            <a:ext cx="7655778" cy="7420094"/>
          </a:xfrm>
        </p:spPr>
        <p:txBody>
          <a:bodyPr/>
          <a:lstStyle>
            <a:lvl1pPr>
              <a:defRPr sz="3970"/>
            </a:lvl1pPr>
            <a:lvl2pPr>
              <a:defRPr sz="3475"/>
            </a:lvl2pPr>
            <a:lvl3pPr>
              <a:defRPr sz="2975"/>
            </a:lvl3pPr>
            <a:lvl4pPr>
              <a:defRPr sz="2480"/>
            </a:lvl4pPr>
            <a:lvl5pPr>
              <a:defRPr sz="2480"/>
            </a:lvl5pPr>
            <a:lvl6pPr>
              <a:defRPr sz="2480"/>
            </a:lvl6pPr>
            <a:lvl7pPr>
              <a:defRPr sz="2480"/>
            </a:lvl7pPr>
            <a:lvl8pPr>
              <a:defRPr sz="2480"/>
            </a:lvl8pPr>
            <a:lvl9pPr>
              <a:defRPr sz="2480"/>
            </a:lvl9pPr>
          </a:lstStyle>
          <a:p>
            <a:pPr lvl="0" fontAlgn="base"/>
            <a:r>
              <a:rPr lang="zh-CN" altLang="en-US" sz="3970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3475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297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248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248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041643" y="3132392"/>
            <a:ext cx="4877408" cy="5803143"/>
          </a:xfrm>
        </p:spPr>
        <p:txBody>
          <a:bodyPr/>
          <a:lstStyle>
            <a:lvl1pPr marL="0" indent="0">
              <a:buNone/>
              <a:defRPr sz="1985"/>
            </a:lvl1pPr>
            <a:lvl2pPr marL="567055" indent="0">
              <a:buNone/>
              <a:defRPr sz="1735"/>
            </a:lvl2pPr>
            <a:lvl3pPr marL="1134110" indent="0">
              <a:buNone/>
              <a:defRPr sz="1490"/>
            </a:lvl3pPr>
            <a:lvl4pPr marL="1701165" indent="0">
              <a:buNone/>
              <a:defRPr sz="1240"/>
            </a:lvl4pPr>
            <a:lvl5pPr marL="2268220" indent="0">
              <a:buNone/>
              <a:defRPr sz="1240"/>
            </a:lvl5pPr>
            <a:lvl6pPr marL="2835275" indent="0">
              <a:buNone/>
              <a:defRPr sz="1240"/>
            </a:lvl6pPr>
            <a:lvl7pPr marL="3402330" indent="0">
              <a:buNone/>
              <a:defRPr sz="1240"/>
            </a:lvl7pPr>
            <a:lvl8pPr marL="3969385" indent="0">
              <a:buNone/>
              <a:defRPr sz="1240"/>
            </a:lvl8pPr>
            <a:lvl9pPr marL="4536440" indent="0">
              <a:buNone/>
              <a:defRPr sz="1240"/>
            </a:lvl9pPr>
          </a:lstStyle>
          <a:p>
            <a:pPr lvl="0" fontAlgn="base"/>
            <a:r>
              <a:rPr lang="zh-CN" altLang="en-US" sz="198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1643" y="696087"/>
            <a:ext cx="5166551" cy="2436305"/>
          </a:xfrm>
        </p:spPr>
        <p:txBody>
          <a:bodyPr anchor="b"/>
          <a:lstStyle>
            <a:lvl1pPr>
              <a:defRPr sz="3970"/>
            </a:lvl1pPr>
          </a:lstStyle>
          <a:p>
            <a:pPr fontAlgn="base"/>
            <a:r>
              <a:rPr lang="zh-CN" altLang="en-US" sz="397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429043" y="696089"/>
            <a:ext cx="7655778" cy="8227362"/>
          </a:xfrm>
        </p:spPr>
        <p:txBody>
          <a:bodyPr vert="horz" wrap="square" lIns="146075" tIns="73038" rIns="146075" bIns="73038" numCol="1" anchor="t" anchorCtr="0" compatLnSpc="1"/>
          <a:lstStyle>
            <a:lvl1pPr marL="0" indent="0">
              <a:buNone/>
              <a:defRPr sz="3970"/>
            </a:lvl1pPr>
            <a:lvl2pPr marL="567055" indent="0">
              <a:buNone/>
              <a:defRPr sz="3475"/>
            </a:lvl2pPr>
            <a:lvl3pPr marL="1134110" indent="0">
              <a:buNone/>
              <a:defRPr sz="2975"/>
            </a:lvl3pPr>
            <a:lvl4pPr marL="1701165" indent="0">
              <a:buNone/>
              <a:defRPr sz="2480"/>
            </a:lvl4pPr>
            <a:lvl5pPr marL="2268220" indent="0">
              <a:buNone/>
              <a:defRPr sz="2480"/>
            </a:lvl5pPr>
            <a:lvl6pPr marL="2835275" indent="0">
              <a:buNone/>
              <a:defRPr sz="2480"/>
            </a:lvl6pPr>
            <a:lvl7pPr marL="3402330" indent="0">
              <a:buNone/>
              <a:defRPr sz="2480"/>
            </a:lvl7pPr>
            <a:lvl8pPr marL="3969385" indent="0">
              <a:buNone/>
              <a:defRPr sz="2480"/>
            </a:lvl8pPr>
            <a:lvl9pPr marL="4536440" indent="0">
              <a:buNone/>
              <a:defRPr sz="2480"/>
            </a:lvl9pPr>
          </a:lstStyle>
          <a:p>
            <a:pPr marL="0" marR="0" lvl="0" indent="0" algn="l" defTabSz="14605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97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041643" y="3132392"/>
            <a:ext cx="5166551" cy="5803143"/>
          </a:xfrm>
        </p:spPr>
        <p:txBody>
          <a:bodyPr/>
          <a:lstStyle>
            <a:lvl1pPr marL="0" indent="0">
              <a:buNone/>
              <a:defRPr sz="2480"/>
            </a:lvl1pPr>
            <a:lvl2pPr marL="567055" indent="0">
              <a:buNone/>
              <a:defRPr sz="2235"/>
            </a:lvl2pPr>
            <a:lvl3pPr marL="1134110" indent="0">
              <a:buNone/>
              <a:defRPr sz="1985"/>
            </a:lvl3pPr>
            <a:lvl4pPr marL="1701165" indent="0">
              <a:buNone/>
              <a:defRPr sz="1735"/>
            </a:lvl4pPr>
            <a:lvl5pPr marL="2268220" indent="0">
              <a:buNone/>
              <a:defRPr sz="1735"/>
            </a:lvl5pPr>
            <a:lvl6pPr marL="2835275" indent="0">
              <a:buNone/>
              <a:defRPr sz="1735"/>
            </a:lvl6pPr>
            <a:lvl7pPr marL="3402330" indent="0">
              <a:buNone/>
              <a:defRPr sz="1735"/>
            </a:lvl7pPr>
            <a:lvl8pPr marL="3969385" indent="0">
              <a:buNone/>
              <a:defRPr sz="1735"/>
            </a:lvl8pPr>
            <a:lvl9pPr marL="4536440" indent="0">
              <a:buNone/>
              <a:defRPr sz="1735"/>
            </a:lvl9pPr>
          </a:lstStyle>
          <a:p>
            <a:pPr lvl="0" fontAlgn="base"/>
            <a:r>
              <a:rPr lang="zh-CN" altLang="en-US" sz="248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755650" y="417513"/>
            <a:ext cx="13611225" cy="1741487"/>
          </a:xfrm>
          <a:prstGeom prst="rect">
            <a:avLst/>
          </a:prstGeom>
          <a:noFill/>
          <a:ln w="9525">
            <a:noFill/>
          </a:ln>
        </p:spPr>
        <p:txBody>
          <a:bodyPr lIns="146075" tIns="73038" rIns="146075" bIns="73038"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755650" y="2436813"/>
            <a:ext cx="13611225" cy="6889750"/>
          </a:xfrm>
          <a:prstGeom prst="rect">
            <a:avLst/>
          </a:prstGeom>
          <a:noFill/>
          <a:ln w="9525">
            <a:noFill/>
          </a:ln>
        </p:spPr>
        <p:txBody>
          <a:bodyPr lIns="146075" tIns="73038" rIns="146075" bIns="73038" anchor="t"/>
          <a:p>
            <a:pPr lvl="0" indent="-548005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457200"/>
            <a:r>
              <a:rPr lang="zh-CN" altLang="en-US" dirty="0"/>
              <a:t>第二级</a:t>
            </a:r>
            <a:endParaRPr lang="zh-CN" altLang="en-US" dirty="0"/>
          </a:p>
          <a:p>
            <a:pPr lvl="2" indent="-365125"/>
            <a:r>
              <a:rPr lang="zh-CN" altLang="en-US" dirty="0"/>
              <a:t>第三级</a:t>
            </a:r>
            <a:endParaRPr lang="zh-CN" altLang="en-US" dirty="0"/>
          </a:p>
          <a:p>
            <a:pPr lvl="3" indent="-365125"/>
            <a:r>
              <a:rPr lang="zh-CN" altLang="en-US" dirty="0"/>
              <a:t>第四级</a:t>
            </a:r>
            <a:endParaRPr lang="zh-CN" altLang="en-US" dirty="0"/>
          </a:p>
          <a:p>
            <a:pPr lvl="4" indent="-365125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755650" y="9507538"/>
            <a:ext cx="3529013" cy="725488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146075" tIns="73038" rIns="146075" bIns="73038" numCol="1" anchor="t" anchorCtr="0" compatLnSpc="1"/>
          <a:lstStyle>
            <a:lvl1pPr>
              <a:buFont typeface="Arial" panose="020B0604020202020204" pitchFamily="34" charset="0"/>
              <a:buNone/>
              <a:defRPr sz="2200" noProof="1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5167313" y="9507538"/>
            <a:ext cx="4787900" cy="725488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146075" tIns="73038" rIns="146075" bIns="73038" numCol="1" anchor="t" anchorCtr="0" compatLnSpc="1"/>
          <a:lstStyle>
            <a:lvl1pPr algn="ctr">
              <a:buFont typeface="Arial" panose="020B0604020202020204" pitchFamily="34" charset="0"/>
              <a:buNone/>
              <a:defRPr sz="2200" noProof="1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10837863" y="9507538"/>
            <a:ext cx="3529013" cy="725488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146075" tIns="73038" rIns="146075" bIns="73038" numCol="1" anchor="t" anchorCtr="0" compatLnSpc="1"/>
          <a:lstStyle>
            <a:lvl1pPr algn="r">
              <a:defRPr sz="2200" b="1"/>
            </a:lvl1pPr>
          </a:lstStyle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1460500" rtl="0" eaLnBrk="0" fontAlgn="base" hangingPunct="0">
        <a:spcBef>
          <a:spcPct val="0"/>
        </a:spcBef>
        <a:spcAft>
          <a:spcPct val="0"/>
        </a:spcAft>
        <a:defRPr sz="70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460500" rtl="0" eaLnBrk="0" fontAlgn="base" hangingPunct="0">
        <a:spcBef>
          <a:spcPct val="0"/>
        </a:spcBef>
        <a:spcAft>
          <a:spcPct val="0"/>
        </a:spcAft>
        <a:defRPr sz="70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defTabSz="1460500" rtl="0" eaLnBrk="0" fontAlgn="base" hangingPunct="0">
        <a:spcBef>
          <a:spcPct val="0"/>
        </a:spcBef>
        <a:spcAft>
          <a:spcPct val="0"/>
        </a:spcAft>
        <a:defRPr sz="70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defTabSz="1460500" rtl="0" eaLnBrk="0" fontAlgn="base" hangingPunct="0">
        <a:spcBef>
          <a:spcPct val="0"/>
        </a:spcBef>
        <a:spcAft>
          <a:spcPct val="0"/>
        </a:spcAft>
        <a:defRPr sz="70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defTabSz="1460500" rtl="0" eaLnBrk="0" fontAlgn="base" hangingPunct="0">
        <a:spcBef>
          <a:spcPct val="0"/>
        </a:spcBef>
        <a:spcAft>
          <a:spcPct val="0"/>
        </a:spcAft>
        <a:defRPr sz="70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defTabSz="1460500" rtl="0" fontAlgn="base">
        <a:spcBef>
          <a:spcPct val="0"/>
        </a:spcBef>
        <a:spcAft>
          <a:spcPct val="0"/>
        </a:spcAft>
        <a:defRPr sz="70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defTabSz="1460500" rtl="0" fontAlgn="base">
        <a:spcBef>
          <a:spcPct val="0"/>
        </a:spcBef>
        <a:spcAft>
          <a:spcPct val="0"/>
        </a:spcAft>
        <a:defRPr sz="70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defTabSz="1460500" rtl="0" fontAlgn="base">
        <a:spcBef>
          <a:spcPct val="0"/>
        </a:spcBef>
        <a:spcAft>
          <a:spcPct val="0"/>
        </a:spcAft>
        <a:defRPr sz="70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defTabSz="1460500" rtl="0" fontAlgn="base">
        <a:spcBef>
          <a:spcPct val="0"/>
        </a:spcBef>
        <a:spcAft>
          <a:spcPct val="0"/>
        </a:spcAft>
        <a:defRPr sz="70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548005" indent="-548005" algn="l" defTabSz="1460500" rtl="0" eaLnBrk="0" fontAlgn="base" hangingPunct="0">
        <a:spcBef>
          <a:spcPct val="20000"/>
        </a:spcBef>
        <a:spcAft>
          <a:spcPct val="0"/>
        </a:spcAft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7450" lvl="1" indent="-457200" algn="l" defTabSz="1460500" rtl="0" eaLnBrk="0" fontAlgn="base" hangingPunct="0">
        <a:spcBef>
          <a:spcPct val="20000"/>
        </a:spcBef>
        <a:spcAft>
          <a:spcPct val="0"/>
        </a:spcAft>
        <a:buChar char="–"/>
        <a:defRPr sz="4500" kern="1200">
          <a:solidFill>
            <a:schemeClr val="tx1"/>
          </a:solidFill>
          <a:latin typeface="+mn-lt"/>
          <a:ea typeface="+mn-ea"/>
          <a:cs typeface="+mn-cs"/>
        </a:defRPr>
      </a:lvl2pPr>
      <a:lvl3pPr marL="1825625" lvl="2" indent="-365125" algn="l" defTabSz="1460500" rtl="0" eaLnBrk="0" fontAlgn="base" hangingPunct="0">
        <a:spcBef>
          <a:spcPct val="20000"/>
        </a:spcBef>
        <a:spcAft>
          <a:spcPct val="0"/>
        </a:spcAft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55875" lvl="3" indent="-365125" algn="l" defTabSz="1460500" rtl="0" eaLnBrk="0" fontAlgn="base" hangingPunct="0">
        <a:spcBef>
          <a:spcPct val="20000"/>
        </a:spcBef>
        <a:spcAft>
          <a:spcPct val="0"/>
        </a:spcAft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86125" lvl="4" indent="-365125" algn="l" defTabSz="1460500" rtl="0" eaLnBrk="0" fontAlgn="base" hangingPunct="0">
        <a:spcBef>
          <a:spcPct val="20000"/>
        </a:spcBef>
        <a:spcAft>
          <a:spcPct val="0"/>
        </a:spcAft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14605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14605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14605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14605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631825" y="1332865"/>
            <a:ext cx="13589000" cy="7312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lnSpc>
                <a:spcPts val="2600"/>
              </a:lnSpc>
              <a:buClrTx/>
              <a:buSzTx/>
            </a:pPr>
            <a:r>
              <a:rPr lang="zh-CN" altLang="en-US" sz="24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一、规划依据</a:t>
            </a: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ts val="2600"/>
              </a:lnSpc>
              <a:buClrTx/>
              <a:buSzTx/>
            </a:pP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ts val="2600"/>
              </a:lnSpc>
              <a:buClrTx/>
              <a:buSzTx/>
            </a:pPr>
            <a:r>
              <a:rPr lang="zh-CN" altLang="en-US" sz="24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《中华人民共和国城乡规划法》、《城市规划编制办法》等国家、省、市相关法律法规和标准规范。</a:t>
            </a:r>
            <a:endParaRPr lang="zh-CN" altLang="en-US" sz="2400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ts val="2600"/>
              </a:lnSpc>
              <a:buClrTx/>
              <a:buSzTx/>
            </a:pP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ts val="2600"/>
              </a:lnSpc>
              <a:buClrTx/>
              <a:buSzTx/>
            </a:pPr>
            <a:r>
              <a:rPr lang="zh-CN" altLang="en-US" sz="24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二、规划期限</a:t>
            </a: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ts val="2600"/>
              </a:lnSpc>
              <a:buClrTx/>
              <a:buSzTx/>
            </a:pP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ts val="2600"/>
              </a:lnSpc>
              <a:buClrTx/>
              <a:buSzTx/>
            </a:pPr>
            <a:r>
              <a:rPr lang="zh-CN" altLang="en-US" sz="24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近期： 2018——2023年；远期： 2023——2030年。</a:t>
            </a:r>
            <a:endParaRPr lang="zh-CN" altLang="en-US" sz="2400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ts val="2600"/>
              </a:lnSpc>
              <a:buClrTx/>
              <a:buSzTx/>
            </a:pPr>
            <a:endParaRPr lang="zh-CN" altLang="en-US" sz="2400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ts val="2600"/>
              </a:lnSpc>
              <a:buClrTx/>
              <a:buSzTx/>
            </a:pPr>
            <a:r>
              <a:rPr lang="zh-CN" altLang="en-US" sz="24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本次规划包括乡域和集镇建设区两个层次。</a:t>
            </a:r>
            <a:endParaRPr lang="zh-CN" altLang="en-US" sz="2400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ts val="2600"/>
              </a:lnSpc>
              <a:buClrTx/>
              <a:buSzTx/>
            </a:pPr>
            <a:endParaRPr lang="zh-CN" altLang="en-US" sz="2400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20000"/>
              </a:lnSpc>
              <a:buClrTx/>
              <a:buSzTx/>
            </a:pPr>
            <a:r>
              <a:rPr lang="zh-CN" altLang="en-US" sz="24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三、集镇性质与职能</a:t>
            </a: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20000"/>
              </a:lnSpc>
              <a:buClrTx/>
              <a:buSzTx/>
            </a:pP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ts val="2600"/>
              </a:lnSpc>
              <a:buClrTx/>
              <a:buSzTx/>
              <a:buNone/>
            </a:pPr>
            <a:r>
              <a:rPr lang="zh-CN" altLang="en-US" sz="24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叶集城区近郊型乡镇，区域交通和工商业中心，以发展工业、商贸为主的综合集镇。</a:t>
            </a:r>
            <a:endParaRPr lang="zh-CN" altLang="en-US" sz="2400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ts val="2600"/>
              </a:lnSpc>
              <a:buClrTx/>
              <a:buSzTx/>
              <a:buNone/>
            </a:pPr>
            <a:endParaRPr lang="zh-CN" altLang="en-US" sz="2400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ts val="2600"/>
              </a:lnSpc>
              <a:buClrTx/>
              <a:buSzTx/>
            </a:pPr>
            <a:r>
              <a:rPr lang="zh-CN" altLang="en-US" sz="24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四、集镇规模</a:t>
            </a: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ts val="2600"/>
              </a:lnSpc>
              <a:buClrTx/>
              <a:buSzTx/>
            </a:pP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ts val="2600"/>
              </a:lnSpc>
              <a:buClrTx/>
              <a:buSzTx/>
            </a:pPr>
            <a:r>
              <a:rPr lang="zh-CN" altLang="en-US" sz="24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人口规模：近期（2023年）25000人，远期（2030年）59000人。</a:t>
            </a:r>
            <a:endParaRPr lang="zh-CN" altLang="en-US" sz="2400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ts val="2600"/>
              </a:lnSpc>
              <a:buClrTx/>
              <a:buSzTx/>
            </a:pPr>
            <a:r>
              <a:rPr lang="zh-CN" altLang="en-US" sz="24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用地规模：近期（2023年）2.8平方公里，远期（2030年）6.5平方公里。</a:t>
            </a:r>
            <a:endParaRPr lang="zh-CN" altLang="en-US" sz="2400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ts val="2600"/>
              </a:lnSpc>
              <a:buClrTx/>
              <a:buSzTx/>
            </a:pPr>
            <a:endParaRPr lang="zh-CN" altLang="en-US" sz="2400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ts val="2600"/>
              </a:lnSpc>
              <a:buClrTx/>
              <a:buSzTx/>
            </a:pP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I:\2021\美好乡村+总规\01叶集孙岗2018总规2021.10\方案11.3\孙岗总体规划文本汇11.18\02  孙岗图件\孙岗乡总规图纸 2018.5.17\06 乡域乡村等级规模规划图.jpg06 乡域乡村等级规模规划图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633335" y="-317"/>
            <a:ext cx="7384415" cy="1044067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649605" y="1332865"/>
            <a:ext cx="6596380" cy="60928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lnSpc>
                <a:spcPts val="2600"/>
              </a:lnSpc>
              <a:buClrTx/>
              <a:buSzTx/>
              <a:buNone/>
            </a:pPr>
            <a:endParaRPr lang="en-US" altLang="zh-CN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ts val="2600"/>
              </a:lnSpc>
              <a:buClrTx/>
              <a:buSzTx/>
              <a:buNone/>
            </a:pPr>
            <a:r>
              <a:rPr lang="en-US" altLang="zh-CN" sz="24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24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、乡域城镇体系</a:t>
            </a: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ts val="2600"/>
              </a:lnSpc>
              <a:buClrTx/>
              <a:buSzTx/>
              <a:buNone/>
            </a:pP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ts val="2600"/>
              </a:lnSpc>
              <a:buClrTx/>
              <a:buSzTx/>
            </a:pPr>
            <a:r>
              <a:rPr lang="zh-CN" altLang="en-US" sz="24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镇村等级划分为四级：中心集镇——重点村——一般村——基层村。</a:t>
            </a: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ts val="2600"/>
              </a:lnSpc>
              <a:buClrTx/>
              <a:buSzTx/>
            </a:pP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ts val="2600"/>
              </a:lnSpc>
              <a:buClrTx/>
              <a:buSzTx/>
            </a:pP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ts val="2600"/>
              </a:lnSpc>
              <a:buClrTx/>
              <a:buSzTx/>
            </a:pP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ts val="2600"/>
              </a:lnSpc>
              <a:buClrTx/>
              <a:buSzTx/>
            </a:pP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ts val="2600"/>
              </a:lnSpc>
              <a:buClrTx/>
              <a:buSzTx/>
            </a:pP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ts val="2600"/>
              </a:lnSpc>
              <a:buClrTx/>
              <a:buSzTx/>
            </a:pP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ts val="2600"/>
              </a:lnSpc>
              <a:buClrTx/>
              <a:buSzTx/>
            </a:pP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ts val="2600"/>
              </a:lnSpc>
              <a:buClrTx/>
              <a:buSzTx/>
            </a:pP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ts val="2600"/>
              </a:lnSpc>
              <a:buClrTx/>
              <a:buSzTx/>
            </a:pP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ts val="2600"/>
              </a:lnSpc>
              <a:buClrTx/>
              <a:buSzTx/>
            </a:pP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ts val="2600"/>
              </a:lnSpc>
              <a:buClrTx/>
              <a:buSzTx/>
            </a:pP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ts val="2600"/>
              </a:lnSpc>
              <a:buClrTx/>
              <a:buSzTx/>
            </a:pP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ts val="2600"/>
              </a:lnSpc>
              <a:buClrTx/>
              <a:buSzTx/>
            </a:pPr>
            <a:r>
              <a:rPr lang="zh-CN" altLang="en-US" sz="24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TextBox 9"/>
          <p:cNvSpPr txBox="1"/>
          <p:nvPr/>
        </p:nvSpPr>
        <p:spPr>
          <a:xfrm>
            <a:off x="648653" y="612775"/>
            <a:ext cx="5929312" cy="1091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>
              <a:lnSpc>
                <a:spcPts val="2600"/>
              </a:lnSpc>
              <a:buClrTx/>
              <a:buSzTx/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五：</a:t>
            </a:r>
            <a:r>
              <a:rPr lang="zh-CN" altLang="en-US" sz="24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总体发展布局规划</a:t>
            </a: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ts val="2600"/>
              </a:lnSpc>
              <a:buClrTx/>
              <a:buSzTx/>
              <a:buFont typeface="Arial" panose="020B0604020202020204" pitchFamily="34" charset="0"/>
              <a:buNone/>
            </a:pP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ts val="2600"/>
              </a:lnSpc>
              <a:buClrTx/>
              <a:buSzTx/>
              <a:buFont typeface="Arial" panose="020B0604020202020204" pitchFamily="34" charset="0"/>
              <a:buNone/>
            </a:pP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I:\2021\美好乡村+总规\01叶集孙岗2018总规2021.10\方案11.3\孙岗总体规划文本汇11.18\02  孙岗图件\孙岗乡总规图纸 2018.5.17\04 乡域空间结构划图.jpg04 乡域空间结构划图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7489190" y="-69215"/>
            <a:ext cx="7482205" cy="1057973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777240" y="400685"/>
            <a:ext cx="6091555" cy="80937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lnSpc>
                <a:spcPts val="2600"/>
              </a:lnSpc>
              <a:buClrTx/>
              <a:buSzTx/>
              <a:buNone/>
            </a:pPr>
            <a:endParaRPr lang="en-US" altLang="zh-CN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ts val="2600"/>
              </a:lnSpc>
              <a:buClrTx/>
              <a:buSzTx/>
              <a:buNone/>
            </a:pPr>
            <a:r>
              <a:rPr lang="en-US" altLang="zh-CN" sz="24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24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zh-CN" altLang="en-US" sz="24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乡</a:t>
            </a:r>
            <a:r>
              <a:rPr lang="zh-CN" altLang="en-US" sz="24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域空间结构</a:t>
            </a: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ts val="2600"/>
              </a:lnSpc>
              <a:buClrTx/>
              <a:buSzTx/>
              <a:buNone/>
            </a:pPr>
            <a:endParaRPr lang="en-US" altLang="zh-CN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ts val="2600"/>
              </a:lnSpc>
              <a:buClrTx/>
              <a:buSzTx/>
              <a:buNone/>
            </a:pPr>
            <a:endParaRPr lang="en-US" altLang="zh-CN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ts val="2600"/>
              </a:lnSpc>
              <a:buClrTx/>
              <a:buSzTx/>
              <a:buNone/>
            </a:pPr>
            <a:endParaRPr lang="en-US" altLang="zh-CN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ts val="2600"/>
              </a:lnSpc>
              <a:buClrTx/>
              <a:buSzTx/>
              <a:buNone/>
            </a:pPr>
            <a:r>
              <a:rPr lang="en-US" altLang="zh-CN" sz="24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sz="24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一核两轴四区”的空间结构：</a:t>
            </a:r>
            <a:endParaRPr lang="zh-CN" altLang="en-US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ts val="2600"/>
              </a:lnSpc>
              <a:buClrTx/>
              <a:buSzTx/>
              <a:buNone/>
            </a:pPr>
            <a:endParaRPr lang="en-US" altLang="zh-CN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ts val="2600"/>
              </a:lnSpc>
              <a:buClrTx/>
              <a:buSzTx/>
              <a:buNone/>
            </a:pPr>
            <a:endParaRPr lang="en-US" altLang="zh-CN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ts val="2600"/>
              </a:lnSpc>
              <a:buClrTx/>
              <a:buSzTx/>
              <a:buNone/>
            </a:pPr>
            <a:r>
              <a:rPr lang="zh-CN" altLang="en-US" sz="24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一核：孙岗乡中心集镇区，是孙岗乡的核心发展区。</a:t>
            </a:r>
            <a:endParaRPr lang="zh-CN" altLang="en-US" sz="2400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ts val="2600"/>
              </a:lnSpc>
              <a:buClrTx/>
              <a:buSzTx/>
              <a:buNone/>
            </a:pPr>
            <a:r>
              <a:rPr lang="zh-CN" altLang="en-US" sz="24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endParaRPr lang="zh-CN" altLang="en-US" sz="2400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ts val="2600"/>
              </a:lnSpc>
              <a:buClrTx/>
              <a:buSzTx/>
              <a:buNone/>
            </a:pPr>
            <a:r>
              <a:rPr lang="zh-CN" altLang="en-US" sz="24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二轴： 扈孙路沿线发展轴和310省道沿线发展轴。</a:t>
            </a:r>
            <a:endParaRPr lang="zh-CN" altLang="en-US" sz="2400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ts val="2600"/>
              </a:lnSpc>
              <a:buClrTx/>
              <a:buSzTx/>
              <a:buNone/>
            </a:pPr>
            <a:endParaRPr lang="zh-CN" altLang="en-US" sz="2400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ts val="2600"/>
              </a:lnSpc>
              <a:buClrTx/>
              <a:buSzTx/>
              <a:buNone/>
            </a:pPr>
            <a:endParaRPr lang="zh-CN" altLang="en-US" sz="2400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ts val="2600"/>
              </a:lnSpc>
              <a:buClrTx/>
              <a:buSzTx/>
              <a:buNone/>
            </a:pPr>
            <a:r>
              <a:rPr lang="zh-CN" altLang="en-US" sz="24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四区：</a:t>
            </a:r>
            <a:endParaRPr lang="zh-CN" altLang="en-US" sz="2400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ts val="2600"/>
              </a:lnSpc>
              <a:buClrTx/>
              <a:buSzTx/>
              <a:buNone/>
            </a:pPr>
            <a:endParaRPr lang="zh-CN" altLang="en-US" sz="2400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ts val="2600"/>
              </a:lnSpc>
              <a:buClrTx/>
              <a:buSzTx/>
              <a:buNone/>
            </a:pPr>
            <a:r>
              <a:rPr lang="zh-CN" altLang="en-US" sz="24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1.北部休闲农业区</a:t>
            </a:r>
            <a:endParaRPr lang="zh-CN" altLang="en-US" sz="2400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ts val="2600"/>
              </a:lnSpc>
              <a:buClrTx/>
              <a:buSzTx/>
              <a:buNone/>
            </a:pPr>
            <a:r>
              <a:rPr lang="zh-CN" altLang="en-US" sz="24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2.中部农业示范区</a:t>
            </a:r>
            <a:endParaRPr lang="zh-CN" altLang="en-US" sz="2400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ts val="2600"/>
              </a:lnSpc>
              <a:buClrTx/>
              <a:buSzTx/>
              <a:buNone/>
            </a:pPr>
            <a:r>
              <a:rPr lang="zh-CN" altLang="en-US" sz="24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3.东部水产养殖区</a:t>
            </a:r>
            <a:endParaRPr lang="zh-CN" altLang="en-US" sz="2400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ts val="2600"/>
              </a:lnSpc>
              <a:buClrTx/>
              <a:buSzTx/>
              <a:buNone/>
            </a:pPr>
            <a:r>
              <a:rPr lang="zh-CN" altLang="en-US" sz="24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4.中心产镇融合区。</a:t>
            </a:r>
            <a:endParaRPr lang="zh-CN" altLang="en-US" sz="2400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ts val="2600"/>
              </a:lnSpc>
              <a:buClrTx/>
              <a:buSzTx/>
              <a:buNone/>
            </a:pPr>
            <a:r>
              <a:rPr lang="zh-CN" altLang="en-US" sz="24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其中</a:t>
            </a:r>
            <a:r>
              <a:rPr lang="zh-CN" altLang="en-US" sz="24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中心产镇融合区</a:t>
            </a:r>
            <a:r>
              <a:rPr lang="zh-CN" altLang="en-US" sz="24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位于孙岗乡集镇区内，包含了乡镇的工业、居住、服务配套及旅游休闲等功能。</a:t>
            </a:r>
            <a:endParaRPr lang="zh-CN" altLang="en-US" sz="2400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I:\2021\美好乡村+总规\01叶集孙岗2018总规2021.10\方案11.3\分析图11.23改\jpg\18 集镇区功能结构规划图.jpg18 集镇区功能结构规划图"/>
          <p:cNvPicPr>
            <a:picLocks noChangeAspect="1"/>
          </p:cNvPicPr>
          <p:nvPr/>
        </p:nvPicPr>
        <p:blipFill>
          <a:blip r:embed="rId1"/>
          <a:srcRect l="2969" r="2100"/>
          <a:stretch>
            <a:fillRect/>
          </a:stretch>
        </p:blipFill>
        <p:spPr>
          <a:xfrm>
            <a:off x="3740785" y="1650365"/>
            <a:ext cx="11369040" cy="8458200"/>
          </a:xfrm>
          <a:prstGeom prst="rect">
            <a:avLst/>
          </a:prstGeom>
        </p:spPr>
      </p:pic>
      <p:sp>
        <p:nvSpPr>
          <p:cNvPr id="4" name="TextBox 9"/>
          <p:cNvSpPr txBox="1"/>
          <p:nvPr/>
        </p:nvSpPr>
        <p:spPr>
          <a:xfrm>
            <a:off x="648653" y="612775"/>
            <a:ext cx="5929312" cy="1091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>
              <a:lnSpc>
                <a:spcPts val="2600"/>
              </a:lnSpc>
              <a:buClrTx/>
              <a:buSzTx/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六：集镇区规划</a:t>
            </a: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ts val="2600"/>
              </a:lnSpc>
              <a:buClrTx/>
              <a:buSzTx/>
              <a:buFont typeface="Arial" panose="020B0604020202020204" pitchFamily="34" charset="0"/>
              <a:buNone/>
            </a:pP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ts val="2600"/>
              </a:lnSpc>
              <a:buClrTx/>
              <a:buSzTx/>
              <a:buFont typeface="Arial" panose="020B0604020202020204" pitchFamily="34" charset="0"/>
              <a:buNone/>
            </a:pP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649605" y="1332865"/>
            <a:ext cx="3204210" cy="14429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lnSpc>
                <a:spcPts val="2600"/>
              </a:lnSpc>
              <a:buClrTx/>
              <a:buSzTx/>
              <a:buNone/>
            </a:pPr>
            <a:endParaRPr lang="en-US" altLang="zh-CN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ts val="2600"/>
              </a:lnSpc>
              <a:buClrTx/>
              <a:buSzTx/>
              <a:buNone/>
            </a:pPr>
            <a:r>
              <a:rPr lang="en-US" altLang="zh-CN" sz="24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24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、集</a:t>
            </a:r>
            <a:r>
              <a:rPr lang="zh-CN" altLang="en-US" sz="24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镇</a:t>
            </a:r>
            <a:r>
              <a:rPr lang="zh-CN" altLang="en-US" sz="24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发展方向</a:t>
            </a: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ts val="2600"/>
              </a:lnSpc>
              <a:buClrTx/>
              <a:buSzTx/>
              <a:buNone/>
            </a:pP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ts val="2600"/>
              </a:lnSpc>
              <a:buClrTx/>
              <a:buSzTx/>
            </a:pPr>
            <a:r>
              <a:rPr lang="zh-CN" altLang="en-US" sz="24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依托叶集开发区现状建成区，积极向西、南积聚；适度向东发展。形成“西进、南融、东延、</a:t>
            </a:r>
            <a:endParaRPr lang="zh-CN" altLang="en-US" sz="2400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ts val="2600"/>
              </a:lnSpc>
              <a:buClrTx/>
              <a:buSzTx/>
            </a:pPr>
            <a:r>
              <a:rPr lang="zh-CN" altLang="en-US" sz="24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北抑”的乡镇发展空间格局。</a:t>
            </a:r>
            <a:endParaRPr lang="zh-CN" altLang="en-US" sz="2400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ts val="2600"/>
              </a:lnSpc>
              <a:buClrTx/>
              <a:buSzTx/>
            </a:pP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ts val="2600"/>
              </a:lnSpc>
              <a:buClrTx/>
              <a:buSzTx/>
            </a:pPr>
            <a:r>
              <a:rPr lang="en-US" altLang="zh-CN" sz="24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24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、空间结构</a:t>
            </a: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ts val="2600"/>
              </a:lnSpc>
              <a:buClrTx/>
              <a:buSzTx/>
              <a:buNone/>
            </a:pPr>
            <a:r>
              <a:rPr lang="zh-CN" altLang="en-US" sz="24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集镇空间为“一心三轴五区”。</a:t>
            </a:r>
            <a:endParaRPr lang="zh-CN" altLang="en-US" sz="2400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ts val="2600"/>
              </a:lnSpc>
              <a:buClrTx/>
              <a:buSzTx/>
            </a:pPr>
            <a:r>
              <a:rPr lang="zh-CN" altLang="en-US" sz="24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“一心”：镇区综合服务中心区；</a:t>
            </a:r>
            <a:endParaRPr lang="zh-CN" altLang="en-US" sz="2400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ts val="2600"/>
              </a:lnSpc>
              <a:buClrTx/>
              <a:buSzTx/>
            </a:pPr>
            <a:endParaRPr lang="zh-CN" altLang="en-US" sz="2400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ts val="2600"/>
              </a:lnSpc>
              <a:buClrTx/>
              <a:buSzTx/>
            </a:pPr>
            <a:r>
              <a:rPr lang="zh-CN" altLang="en-US" sz="24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“三轴”：东西向纬五路发展轴、南北向310省道发展轴和经六路发展轴。</a:t>
            </a:r>
            <a:endParaRPr lang="zh-CN" altLang="en-US" sz="2400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ts val="2600"/>
              </a:lnSpc>
              <a:buClrTx/>
              <a:buSzTx/>
            </a:pPr>
            <a:endParaRPr lang="zh-CN" altLang="en-US" sz="2400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ts val="2600"/>
              </a:lnSpc>
              <a:buClrTx/>
              <a:buSzTx/>
            </a:pPr>
            <a:r>
              <a:rPr lang="zh-CN" altLang="en-US" sz="24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“五区”：湖东居住组团、 城东居住组团、城中政务组团、城西工业组团和城西科研组团。</a:t>
            </a:r>
            <a:endParaRPr lang="zh-CN" altLang="en-US" sz="2400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ts val="2600"/>
              </a:lnSpc>
              <a:buClrTx/>
              <a:buSzTx/>
              <a:buNone/>
            </a:pPr>
            <a:endParaRPr lang="zh-CN" altLang="en-US" sz="2400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ts val="2600"/>
              </a:lnSpc>
              <a:buClrTx/>
              <a:buSzTx/>
            </a:pP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ts val="2600"/>
              </a:lnSpc>
              <a:buClrTx/>
              <a:buSzTx/>
            </a:pP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ts val="2600"/>
              </a:lnSpc>
              <a:buClrTx/>
              <a:buSzTx/>
            </a:pP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ts val="2600"/>
              </a:lnSpc>
              <a:buClrTx/>
              <a:buSzTx/>
            </a:pP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ts val="2600"/>
              </a:lnSpc>
              <a:buClrTx/>
              <a:buSzTx/>
            </a:pP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ts val="2600"/>
              </a:lnSpc>
              <a:buClrTx/>
              <a:buSzTx/>
            </a:pP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ts val="2600"/>
              </a:lnSpc>
              <a:buClrTx/>
              <a:buSzTx/>
            </a:pP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ts val="2600"/>
              </a:lnSpc>
              <a:buClrTx/>
              <a:buSzTx/>
            </a:pP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ts val="2600"/>
              </a:lnSpc>
              <a:buClrTx/>
              <a:buSzTx/>
            </a:pP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ts val="2600"/>
              </a:lnSpc>
              <a:buClrTx/>
              <a:buSzTx/>
            </a:pP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ts val="2600"/>
              </a:lnSpc>
              <a:buClrTx/>
              <a:buSzTx/>
            </a:pP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ts val="2600"/>
              </a:lnSpc>
              <a:buClrTx/>
              <a:buSzTx/>
            </a:pP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ts val="2600"/>
              </a:lnSpc>
              <a:buClrTx/>
              <a:buSzTx/>
            </a:pP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ts val="2600"/>
              </a:lnSpc>
              <a:buClrTx/>
              <a:buSzTx/>
            </a:pP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ts val="2600"/>
              </a:lnSpc>
              <a:buClrTx/>
              <a:buSzTx/>
            </a:pPr>
            <a:r>
              <a:rPr lang="zh-CN" altLang="en-US" sz="24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I:\2021\美好乡村+总规\01叶集孙岗2018总规2021.10\方案11.3\分析图11.23改\jpg\17 集镇区用地布局规划图.jpg17 集镇区用地布局规划图"/>
          <p:cNvPicPr>
            <a:picLocks noChangeAspect="1"/>
          </p:cNvPicPr>
          <p:nvPr/>
        </p:nvPicPr>
        <p:blipFill>
          <a:blip r:embed="rId1"/>
          <a:srcRect l="1918" r="2000"/>
          <a:stretch>
            <a:fillRect/>
          </a:stretch>
        </p:blipFill>
        <p:spPr>
          <a:xfrm>
            <a:off x="2615565" y="1410970"/>
            <a:ext cx="12272645" cy="90220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49605" y="471805"/>
            <a:ext cx="4662170" cy="1091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lnSpc>
                <a:spcPts val="2600"/>
              </a:lnSpc>
              <a:buClrTx/>
              <a:buSzTx/>
              <a:buNone/>
            </a:pPr>
            <a:endParaRPr lang="en-US" altLang="zh-CN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ts val="2600"/>
              </a:lnSpc>
              <a:buClrTx/>
              <a:buSzTx/>
              <a:buNone/>
            </a:pPr>
            <a:r>
              <a:rPr lang="en-US" altLang="zh-CN" sz="24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24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、集</a:t>
            </a:r>
            <a:r>
              <a:rPr lang="zh-CN" altLang="en-US" sz="24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镇区用地布局规划</a:t>
            </a: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ts val="2600"/>
              </a:lnSpc>
              <a:buClrTx/>
              <a:buSzTx/>
              <a:buNone/>
            </a:pP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49605" y="1332865"/>
            <a:ext cx="2063750" cy="30918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lnSpc>
                <a:spcPts val="2600"/>
              </a:lnSpc>
              <a:buClrTx/>
              <a:buSzTx/>
              <a:buNone/>
            </a:pPr>
            <a:endParaRPr lang="zh-CN" altLang="en-US" sz="2400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ts val="2600"/>
              </a:lnSpc>
              <a:buClrTx/>
              <a:buSzTx/>
            </a:pPr>
            <a:r>
              <a:rPr lang="zh-CN" altLang="en-US" sz="24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规划用地主要以工业</a:t>
            </a:r>
            <a:r>
              <a:rPr lang="zh-CN" altLang="en-US" sz="24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</a:t>
            </a:r>
            <a:r>
              <a:rPr lang="zh-CN" altLang="en-US" sz="24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、居住</a:t>
            </a:r>
            <a:r>
              <a:rPr lang="zh-CN" altLang="en-US" sz="24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用地</a:t>
            </a:r>
            <a:r>
              <a:rPr lang="zh-CN" altLang="en-US" sz="24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、商业服务业设施用地以及公共管理与公共服务设施用地为主。</a:t>
            </a:r>
            <a:r>
              <a:rPr lang="zh-CN" altLang="en-US" sz="24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49605" y="471805"/>
            <a:ext cx="4207510" cy="1091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lnSpc>
                <a:spcPts val="2600"/>
              </a:lnSpc>
              <a:buClrTx/>
              <a:buSzTx/>
              <a:buNone/>
            </a:pPr>
            <a:endParaRPr lang="en-US" altLang="zh-CN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ts val="2600"/>
              </a:lnSpc>
              <a:buClrTx/>
              <a:buSzTx/>
              <a:buNone/>
            </a:pPr>
            <a:r>
              <a:rPr lang="en-US" altLang="zh-CN" sz="24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zh-CN" altLang="en-US" sz="24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zh-CN" altLang="en-US" sz="24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集镇区道路系统规划</a:t>
            </a: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ts val="2600"/>
              </a:lnSpc>
              <a:buClrTx/>
              <a:buSzTx/>
              <a:buNone/>
            </a:pP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49605" y="1332865"/>
            <a:ext cx="2771140" cy="50927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lnSpc>
                <a:spcPts val="2600"/>
              </a:lnSpc>
              <a:buClrTx/>
              <a:buSzTx/>
              <a:buNone/>
            </a:pPr>
            <a:endParaRPr lang="zh-CN" altLang="en-US" sz="2400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ts val="2600"/>
              </a:lnSpc>
              <a:buClrTx/>
              <a:buSzTx/>
            </a:pPr>
            <a:r>
              <a:rPr lang="zh-CN" altLang="en-US" sz="24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规划对外交通道路3条：分别为310省道、扈孙路和经十路。在孙岗乡扈孙路与310省道交叉口东南，布置长途客运站一处。</a:t>
            </a:r>
            <a:endParaRPr lang="zh-CN" altLang="en-US" sz="2400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ts val="2600"/>
              </a:lnSpc>
              <a:buClrTx/>
              <a:buSzTx/>
            </a:pPr>
            <a:endParaRPr lang="zh-CN" altLang="en-US" sz="2400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ts val="2600"/>
              </a:lnSpc>
              <a:buClrTx/>
              <a:buSzTx/>
            </a:pPr>
            <a:r>
              <a:rPr lang="zh-CN" altLang="en-US" sz="24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集镇内部交通采用主干道-次干道-支路的道路体系。</a:t>
            </a:r>
            <a:endParaRPr lang="zh-CN" altLang="en-US" sz="2400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ts val="2600"/>
              </a:lnSpc>
              <a:buClrTx/>
              <a:buSzTx/>
            </a:pPr>
            <a:endParaRPr lang="zh-CN" altLang="en-US" sz="2400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ts val="2600"/>
              </a:lnSpc>
              <a:buClrTx/>
              <a:buSzTx/>
            </a:pP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ts val="2600"/>
              </a:lnSpc>
              <a:buClrTx/>
              <a:buSzTx/>
            </a:pPr>
            <a:endParaRPr lang="zh-CN" altLang="en-US" sz="2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 descr="I:\2021\美好乡村+总规\01叶集孙岗2018总规2021.10\方案11.3\分析图11.23改\jpg1\19 集镇区道路系统规划图.jpg19 集镇区道路系统规划图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580130" y="1685925"/>
            <a:ext cx="11542395" cy="815213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6661,&quot;width&quot;:11783}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FFFFFF"/>
      </a:dk1>
      <a:lt1>
        <a:srgbClr val="76BAB9"/>
      </a:lt1>
      <a:dk2>
        <a:srgbClr val="DFC08D"/>
      </a:dk2>
      <a:lt2>
        <a:srgbClr val="2D2015"/>
      </a:lt2>
      <a:accent1>
        <a:srgbClr val="8C7B70"/>
      </a:accent1>
      <a:accent2>
        <a:srgbClr val="8F5F2F"/>
      </a:accent2>
      <a:accent3>
        <a:srgbClr val="BDD9D8"/>
      </a:accent3>
      <a:accent4>
        <a:srgbClr val="DCDCDC"/>
      </a:accent4>
      <a:accent5>
        <a:srgbClr val="C5BFBC"/>
      </a:accent5>
      <a:accent6>
        <a:srgbClr val="805529"/>
      </a:accent6>
      <a:hlink>
        <a:srgbClr val="CCB400"/>
      </a:hlink>
      <a:folHlink>
        <a:srgbClr val="8C9EA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3">
        <a:dk1>
          <a:srgbClr val="2D2015"/>
        </a:dk1>
        <a:lt1>
          <a:srgbClr val="FFFFFF"/>
        </a:lt1>
        <a:dk2>
          <a:srgbClr val="76BAB9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DD9D9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774</Words>
  <Application>WPS 演示</Application>
  <PresentationFormat>自定义</PresentationFormat>
  <Paragraphs>111</Paragraphs>
  <Slides>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4" baseType="lpstr">
      <vt:lpstr>Arial</vt:lpstr>
      <vt:lpstr>宋体</vt:lpstr>
      <vt:lpstr>Wingdings</vt:lpstr>
      <vt:lpstr>微软雅黑</vt:lpstr>
      <vt:lpstr>Times New Roman</vt:lpstr>
      <vt:lpstr>Arial Unicode MS</vt:lpstr>
      <vt:lpstr>Calibri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/>
  <cp:lastModifiedBy>黄玲</cp:lastModifiedBy>
  <cp:revision>1726</cp:revision>
  <dcterms:created xsi:type="dcterms:W3CDTF">2016-04-22T02:38:00Z</dcterms:created>
  <dcterms:modified xsi:type="dcterms:W3CDTF">2021-11-26T02:02:24Z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2052-11.1.0.11115</vt:lpwstr>
  </property>
  <property fmtid="{D5CDD505-2E9C-101B-9397-08002B2CF9AE}" pid="3" name="KSORubyTemplateID">
    <vt:lpwstr>2</vt:lpwstr>
  </property>
  <property fmtid="{D5CDD505-2E9C-101B-9397-08002B2CF9AE}" pid="4" name="KSOSaveFontToCloudKey">
    <vt:lpwstr>240714756_btnclosed</vt:lpwstr>
  </property>
  <property fmtid="{D5CDD505-2E9C-101B-9397-08002B2CF9AE}" pid="5" name="ICV">
    <vt:lpwstr>5E7964990D8A4B2684B428DF04D76C16</vt:lpwstr>
  </property>
</Properties>
</file>